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100" autoAdjust="0"/>
  </p:normalViewPr>
  <p:slideViewPr>
    <p:cSldViewPr snapToGrid="0">
      <p:cViewPr varScale="1">
        <p:scale>
          <a:sx n="90" d="100"/>
          <a:sy n="90" d="100"/>
        </p:scale>
        <p:origin x="16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8626D-4AEE-4C59-869A-5C6E2EFDB857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ED44-D0FB-44BB-A52D-2E01B053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0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embly_(bugle_call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galism_(Chinese_philosophy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1976, Tangshan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7.8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richter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scale,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650,000, victims of the earthquake. 2008, 7.9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richter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scale,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69,197,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18,222 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his 46 surviving men on a new assignment, which is to defend the regiment's flank, namely an old mine on the south bank of the Wen River. Liu clarifies that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 not retreat until he hears a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ssembly (bugle call)"/>
              </a:rPr>
              <a:t>bugle call for assembly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CED44-D0FB-44BB-A52D-2E01B053A1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1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a maze</a:t>
            </a:r>
          </a:p>
          <a:p>
            <a:endParaRPr lang="en-US" dirty="0" smtClean="0"/>
          </a:p>
          <a:p>
            <a:r>
              <a:rPr lang="en-US" dirty="0" smtClean="0"/>
              <a:t>Mynah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/ˈ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maɪ.nə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scrap TV,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refridgerators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stuff…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CED44-D0FB-44BB-A52D-2E01B053A1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9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Exists in every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city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its founding in 1997, China’s 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Chengguan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Urban Management Law Enforcement ( 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城管执法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para-police agency tasked with enforcing non-criminal urban administrative regulations, has earned a reputation for excessive force and impunity.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Cui </a:t>
            </a:r>
            <a:r>
              <a:rPr lang="en-GB" dirty="0" err="1" smtClean="0"/>
              <a:t>Yingjie</a:t>
            </a:r>
            <a:r>
              <a:rPr lang="en-GB" dirty="0" smtClean="0"/>
              <a:t>, who killed a </a:t>
            </a:r>
            <a:r>
              <a:rPr lang="en-GB" dirty="0" err="1" smtClean="0"/>
              <a:t>Chengguan</a:t>
            </a:r>
            <a:r>
              <a:rPr lang="en-GB" dirty="0" smtClean="0"/>
              <a:t> in 2006 after a confrontation in Beijing.</a:t>
            </a:r>
          </a:p>
          <a:p>
            <a:r>
              <a:rPr lang="en-GB" dirty="0" smtClean="0"/>
              <a:t>Deng </a:t>
            </a:r>
            <a:r>
              <a:rPr lang="en-GB" dirty="0" err="1" smtClean="0"/>
              <a:t>Zhengjia</a:t>
            </a:r>
            <a:r>
              <a:rPr lang="en-GB" dirty="0" smtClean="0"/>
              <a:t> was a Chinese fruit vendor who was killed in a confrontation with urban management officials on 17 July 2013.</a:t>
            </a:r>
          </a:p>
          <a:p>
            <a:r>
              <a:rPr lang="en-GB" dirty="0" smtClean="0"/>
              <a:t>Between 2010 and 2012, Chinese media reported on over 150 violent encounters involving the </a:t>
            </a:r>
            <a:r>
              <a:rPr lang="en-GB" dirty="0" err="1" smtClean="0"/>
              <a:t>chengguan</a:t>
            </a:r>
            <a:r>
              <a:rPr lang="en-GB" dirty="0" smtClean="0"/>
              <a:t> forces.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CED44-D0FB-44BB-A52D-2E01B053A1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5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opposed to the </a:t>
            </a:r>
            <a:r>
              <a:rPr lang="en-GB" dirty="0" err="1" smtClean="0">
                <a:hlinkClick r:id="rId3" tooltip="Legalism (Chinese philosophy)"/>
              </a:rPr>
              <a:t>legalist</a:t>
            </a:r>
            <a:r>
              <a:rPr lang="en-GB" dirty="0" err="1" smtClean="0"/>
              <a:t>"rule</a:t>
            </a:r>
            <a:r>
              <a:rPr lang="en-GB" dirty="0" smtClean="0"/>
              <a:t> of law" (</a:t>
            </a:r>
            <a:r>
              <a:rPr lang="zh-CN" altLang="en-US" dirty="0" smtClean="0"/>
              <a:t>法治</a:t>
            </a:r>
            <a:r>
              <a:rPr lang="en-US" altLang="zh-CN" dirty="0" smtClean="0"/>
              <a:t>; </a:t>
            </a:r>
            <a:r>
              <a:rPr lang="en-GB" i="1" dirty="0" err="1" smtClean="0"/>
              <a:t>Fǎzhì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CED44-D0FB-44BB-A52D-2E01B053A1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7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9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1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5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7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2074-BDF4-4A51-8E75-07F33532A675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57C3-5D55-4419-9497-B97DD8831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rt8S8oiAY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522896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Behind</a:t>
            </a:r>
            <a:br>
              <a:rPr lang="en-US" dirty="0" smtClean="0"/>
            </a:br>
            <a:r>
              <a:rPr lang="en-US" i="1" dirty="0" smtClean="0"/>
              <a:t>Mr. Six</a:t>
            </a: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485724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Film cast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Hutong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Politics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Gatsby tea talk 08/03/2016</a:t>
            </a:r>
          </a:p>
          <a:p>
            <a:r>
              <a:rPr lang="en-US" sz="2800" dirty="0" smtClean="0"/>
              <a:t>Kevin Li</a:t>
            </a:r>
            <a:endParaRPr lang="en-GB" sz="2800" dirty="0"/>
          </a:p>
        </p:txBody>
      </p:sp>
      <p:pic>
        <p:nvPicPr>
          <p:cNvPr id="1026" name="Picture 2" descr="Mr. Six (film) post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92" y="459989"/>
            <a:ext cx="3272547" cy="45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– Feng </a:t>
            </a:r>
            <a:r>
              <a:rPr lang="en-US" dirty="0" err="1" smtClean="0"/>
              <a:t>Xiaogang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5117"/>
            <a:ext cx="7886700" cy="484098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Top Chinese director since 1997</a:t>
            </a:r>
          </a:p>
          <a:p>
            <a:r>
              <a:rPr lang="en-US" dirty="0" smtClean="0"/>
              <a:t>Started in comedy, then drama/period drama</a:t>
            </a:r>
            <a:endParaRPr lang="en-US" dirty="0"/>
          </a:p>
          <a:p>
            <a:r>
              <a:rPr lang="en-US" dirty="0" smtClean="0"/>
              <a:t>Filmography</a:t>
            </a:r>
          </a:p>
          <a:p>
            <a:endParaRPr lang="en-US" dirty="0" smtClean="0"/>
          </a:p>
          <a:p>
            <a:pPr lvl="1"/>
            <a:r>
              <a:rPr lang="en-US" i="1" dirty="0"/>
              <a:t>Assembly (2007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IMDB </a:t>
            </a:r>
            <a:r>
              <a:rPr lang="en-US" dirty="0"/>
              <a:t>7.3, Rotten Tomatoes 86</a:t>
            </a:r>
            <a:r>
              <a:rPr lang="en-US" dirty="0" smtClean="0"/>
              <a:t>%</a:t>
            </a:r>
          </a:p>
          <a:p>
            <a:pPr lvl="1"/>
            <a:r>
              <a:rPr lang="en-US" i="1" dirty="0" smtClean="0"/>
              <a:t>Aftershock (2010)</a:t>
            </a:r>
            <a:r>
              <a:rPr lang="en-US" i="1" dirty="0"/>
              <a:t> </a:t>
            </a:r>
            <a:r>
              <a:rPr lang="en-US" dirty="0" smtClean="0"/>
              <a:t>IMDB 7.6, Rotten Tomatoes 90%</a:t>
            </a:r>
          </a:p>
          <a:p>
            <a:pPr lvl="1"/>
            <a:endParaRPr lang="en-US" dirty="0"/>
          </a:p>
          <a:p>
            <a:pPr lvl="1"/>
            <a:r>
              <a:rPr lang="en-US" i="1" u="sng" dirty="0" smtClean="0"/>
              <a:t>Mr. Six (2015)</a:t>
            </a:r>
            <a:r>
              <a:rPr lang="en-US" dirty="0" smtClean="0"/>
              <a:t> 	</a:t>
            </a:r>
            <a:r>
              <a:rPr lang="en-US" u="sng" dirty="0" smtClean="0"/>
              <a:t>IMDB 7.5, Rotten Tomatoes 71%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</p:txBody>
      </p:sp>
      <p:pic>
        <p:nvPicPr>
          <p:cNvPr id="2050" name="Picture 2" descr="http://www.myasianplanet.com/wp-content/uploads/2014/01/feng-xiaogang-in-convers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68" y="1540063"/>
            <a:ext cx="3460664" cy="19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inese-embassy.org.uk/eng/whys/W020080213799144532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85" y="254246"/>
            <a:ext cx="2758115" cy="19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dcp.ph/fdcp.ph/media/ckupload/aftershock%20po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55" y="2507478"/>
            <a:ext cx="1834784" cy="27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– Wu </a:t>
            </a:r>
            <a:r>
              <a:rPr lang="en-US" dirty="0" err="1" smtClean="0"/>
              <a:t>Yifan</a:t>
            </a:r>
            <a:r>
              <a:rPr lang="en-US" dirty="0" smtClean="0"/>
              <a:t> (Kris)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of EXO</a:t>
            </a:r>
          </a:p>
          <a:p>
            <a:r>
              <a:rPr lang="en-US" dirty="0" smtClean="0"/>
              <a:t>Loved by many…</a:t>
            </a:r>
          </a:p>
          <a:p>
            <a:endParaRPr lang="en-GB" dirty="0"/>
          </a:p>
        </p:txBody>
      </p:sp>
      <p:pic>
        <p:nvPicPr>
          <p:cNvPr id="3074" name="Picture 2" descr="Kris Wu at the Hallyu Star Street on March 2014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39" y="72920"/>
            <a:ext cx="2116467" cy="28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Nrt8S8oiA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04465" y="2906140"/>
            <a:ext cx="6735070" cy="37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– Hutong</a:t>
            </a:r>
            <a:endParaRPr lang="en-GB" dirty="0"/>
          </a:p>
        </p:txBody>
      </p:sp>
      <p:pic>
        <p:nvPicPr>
          <p:cNvPr id="4098" name="Picture 2" descr="http://previews.123rf.com/images/hecke/hecke1412/hecke141200207/34400323-The-old-Hutong-district-of-Datong-in-China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4" y="1481391"/>
            <a:ext cx="3525066" cy="23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beijing.gov.cn/Elementals/eBeijing_Neighbourhood/W02008051937115947714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0"/>
          <a:stretch/>
        </p:blipFill>
        <p:spPr bwMode="auto">
          <a:xfrm>
            <a:off x="5040690" y="1481391"/>
            <a:ext cx="3127950" cy="23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... 遛鸟人》 yadsyad 北京胡同影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4" y="4149623"/>
            <a:ext cx="3525066" cy="23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data:image/jpeg;base64,/9j/4AAQSkZJRgABAQAAAQABAAD/2wCEAAkGBxMTEhUSExMWFhUXGRgYGBgYGBsYGxgYHxcXGBoYGB0aHyggGh4lGx0YIjEhJSkrLi4uGh8zODMtNygtLisBCgoKDg0OGxAQGi0fHSAtLS0tLS0tLS0tKy0rLS0tKy0rLS0tLS0tLS0tLS0rLS0tLS0tLS0tLS0tLS03LTctN//AABEIAL0BCgMBIgACEQEDEQH/xAAcAAACAwEBAQEAAAAAAAAAAAAEBQIDBgEHAAj/xABAEAABAgQDBgQDBgUDBAMBAAABAhEAAyExBBJBBSJRYXGREzKBoQax0RRCUsHh8CNicpLxM4KiBxWy0kPC8qP/xAAZAQADAQEBAAAAAAAAAAAAAAAAAQIDBAX/xAAnEQACAgIDAAEEAQUAAAAAAAAAAQIRAyEEEjFBEyJRcQUUMmGhsf/aAAwDAQACEQMRAD8A9PMwOz14MY4mYDYxfhZbkq4P/wCJgcSssSMl4jNViY6nGNaYB/b+YiUhDqH+3T+YQvnO5vc8YAYy+3KP3wf7fyjqcSohqdj9YV7SWAtqUCR/xTFkgBpVBUTCbaFhDQhTj0gzy4qGDubMNLQdhcOnh7wvn1nrPNuzCGuFi34JehaZQAVezdyBCjbnWzXEOkmh/wBo/wCUINtzDnAGt/0iY+jl4VYIqcUGmvPpE0Bp6RqEE/8AmY+wimqbCp9KxORvYgqamQMSLhhGvyZnZSylYbSXLHGhU59orlzmkAAsSXtpmI6XBixSd+cdEhNOiTAi/wDRRzCf/u/zhiGUqaRLSS5JUBYfi/SCgtlgfu7wrSo5ZQ0zJP8A5k/lFomlU4FyActKcBCYDvDYqoNHp8g/zi7Z2KC5681FZEpDPVlLMKETgHJoBMIvdm+kfbGxS0zp5LFKQkCrvrw4KiGi0bBucfNAMnaLs4YasXb2g8GJKOVjh6RIxUpdIAJvH0fPHUwAcMA4tMHtA+KlQAKJswgRl9tyStyY1UwQBj8MCIwz4u6FfU80OxUqmh+MW/FWw/4Ksr2hwUZJvSG0wpmJymOfip7TKWS/TwReyJgFUmPsBhiFWMe4zdgoUGaFB+FU5nAjqmn1HJ2A/CpDFuH1jWImFhuDur/2jMJ2YqScwtRx1EMhi+f77R5f9U4NpmVtG38BP4R2j4yk8Pc/WFc5SssxQJfKGqBUrSOWjxfgpqstXNSLZvzj1zRDRCgK5Xtrw9DFWYfzgM9F/pC2dileJemRZNFCyCQ29xaAMPj1lSUeJ5lAVprV61vDYvk0WJVmL5pgc2FWp1j5QsAtVAzECtTV81P0hJicbMCikKBAKh5eZbU6CGWGK3qpNEpV5NVMW82lYEMSZiZiiCPMSzGlbPR4b4Uq5e8IMMVZlE6nhxLamHOGNDU0pYfSKkTEYKUrLYPmTryUeEZ/ba/4nLvDhQoN5Xm4t9wjRuMZpaJmZQUXU9GJUG+sTF7KaCsPMDEasdDwg+cv+GUg2AFDUUHC0BYSYRcU6ty1iUrEJJXQh1B9NG6RqnZm1RdLJUqakNvqUly9GRFG0AyEI/DQtQPlB/OJ4RZAXMoWUs01tFW1Fb3c+yRFCQTl/wBEcRr/AEU+cVg/xDxry0aCJTAZtU0S9hQCBErGcml1X6lomTopF8xdAnitR9yIJwcxI8dT3WBq3lTAINJTXNT6qjmFomYeMwt6NAlYMfS54IGUv6wbhMWxv1594RSZoAHUnskxdJnskE8BXqVfSCibNVKnhVrjSIk7zc39IUS8Sx/WDMNiCpaRyNezP+9Iii7DQqnrFoMDk7wHB/oPnF4MIZKB503SLJi6QunLrCboCufAc1dGgqZAeISxET2GAK2eFOWhXiZeRUaGWogW9/0hTjVOqoiZJRVoRPDLgsywdIDlJg+WmkVF2hMWY9AIJpzHaERlJ59o0uMwTxT9hMcGbj9pWLsXS5MxgCCQ4Ct3XNQEipHCukV5loD5SAFWKTqq9+bwDNmLyoLjecXNNWbgQOUAz8YsgJBUaKUzu4c1toPcx3m1Ggwq3Ki8shlpLvmYu9Uh29eERl4NKZkohMs74JIWo+tVcYzmDxZCUCjXPAJA7gOfZo+xG0ClRFQHCgNTW1har8DBYqGOJweZebI9FLXlmJpwLl+eghmggFvDWmjOVFmCdGAqaRmv+6JLAg7yWNi28cxIp90AMeEcRtLzKrQE2Z3cO/oIVh1DcMq3n+fGGmHxO6HzAua5dKAA0FXhFJxDZedvR3/zzhvh5mVPFwAOrkmvB/8AMNyGohxm+SoqVaEfh5wunrOdWWtQPW9GBgycvdSHehPdYB+ULZSiVFnuQ4fh14mJbBIIlzCRbg9Rx9NYmjEZa5SHWXI1twNYuwBUUhlKqbg+uv7oYvxU5Qy71i1gfyi1IXUXomJKSyBerJ1KgGtFuKwaFjM5pSr0qzVHXSCk4lII8jEFT5R2NOZ7Qtxu1FBRSAlnIoMlqmnH6w3MnqWzZwBoqnAi5cF78oDw80hVRrWvNz7x3D49K2dwxN7HS/eLlAPSvSxvT294FJsOp2biKgjSvHSkQlTx4bOxzq1Fa84+OQjNlI0FaOxpbhFMoDKCHer+qjb0ik6JaGUsbt3oo9gBp1iQUaD+j5P+cCiWPDJatdKtr7/KJ+EDl5l6EiwZouyaGaZ+93Lcyv6QfstVQdMzD+1z84zmU3BUKB69T6Vhrs6YUozBSj/EoARUkAAeppEyZUUaWSXKjzb6/vlF5MB4eQUpbOo8fLUmpNRxeOrBB86uH3fpEjJTV6QHNTURZMf8V2FhHJ6SCkBWvDkYloZTiCwgWaSSzA04PHNpTClg9304QGmeqvpoC3cUifkYWLQkxEo54PJV+I92+TRTOll3+sE42hIvkotBqEQBhlwyQqkOGgIKMfZRAmJn1iP2iKshoyk6cQtOVWYMKVFWOpsXJinFTqJJuMwFwXJABBci+hcFqwEZijp/i17RaudQghxaunQPTtEG5zATz5SN4BixCLlzl0/dIliJqkmpd3erGoJ0N/XSBZcw5gsO4ZnsRqC94NRPEzOaZQBdwU8RlGnpV6QgB1TMs3LRlVAoN5w7AihI/ZjmI8zFmcctCwIGsfYlWU5kpSUgqJSU3HFrOLtS0RwM0Z1E1GYKBckLp5CerMT7wAHyMQhFFAHKTpa3P5xbsrIpyvQ5mc71FFr3GnfSE8pRUStQDkA93EFpnDMHqHcixUDfqdAA55QAPji3MtISbFSqMLlVmubQvM1wQWdRL3dqCtflFeAmKKgol6ME1cjmNHJD8uF4Hw68qmLByTrXK4D9VNRzCGazBzylISAkkAlnpoOF60A4iIY+eBQipGZ6Fixqb0tXpCOVtTw0rmEpAAcklmofZ/yjI43/AKhSVKoiaWcZgBUcgVOzMBbnFbEbVU8OkGoYuK2DBjoLHvwgDHzyFhkhPmyliTd2s54aXvHdn42XiJYmy1hQNRQguLpVo7tx0inGTFKBsxq1AyiXfpcQh0WYDGMAksKE+uoAFTT5QctZDkXYk3pa7a/KMuki5LGlNL34iju1OUMJGPOVSak6NlatWu5JEOJMkMFY4kqy0GYEvQBwQQP+P7rE8NiLAVNNDTmT27womB76m3C7H9YNw8wIDD+VmDUr+bfOCwY+8bdy0Ibrzbv84gvEilhX3NPrAKcYQ5Yhg1wN4lv36xRNxel3AAD8Tp9RFOQuo1w08HP0foHv0gzZMx1ShmAqVt0SRbUuR2hFhCyWB5BWnA3qwhhszEsuXVJyhdCQKkpu/eKTE0aWdtGYARmTe2VrdDwaJHaJIL5cxBZjV9Mrlrm8LZE11B1FXJ+wFILxKzM8Jizkm/ABnGop7w26IjfyErxpcBaAGIB3hccHblFE3boQd9CvMWZqUteFu05wcl2JqDfezEOW5AQPj0+VSiTYnMlQB0caEeosYlMumMcXj/EUGDMGq1SeEUIBcmuXVnb10gROKpRQIroQCQGFD6x8qYCXcNWnIngzQUgGCply1mjtCDAZAZW6NTp+7N3i2WA1HoTYmGSQSpo6cbEFinR37wPeMXaZSLioqMW5TEcIisHZRGiJPNzWzM4pcGx+cWLmEO4FODmrfRoCnEirnj6a9I++1OwNBQVo/QRNGpdNRxH10qGtEhMNwTnIAKVF83odbsYuQCE5q71K2anGrfrHEAf6ZJKaqSHsxr2+RhATlYxCiySHuU6uSHcaAiBpboUU8d4A1ABBcVtRv2IDxuNQhTKmIdIJTmUkKIsBSpHPlrGexGLxRIWgrIV5WLJ/2pLMG46cYpJfIbfiNIJolzMiRmSWyJLcCWfViRDGXKZnGY3JqdHoLfnxhNs+aVmStTJUsLUaWLJHYOaVh8ZKQh2qq5cvVzoa8IlgXSZgzJGWoBe3KpalucL508kZkuUVAU5AuSz6PcAcXtFE2a6jU5Rl8Q01Lhyb0qxowFIoxGCExlaBkllKAKX1QDlPU1tyMA9vwTYmWvFzPs6VrS7kpyskJTo4USskFy4EZ/aezJkmaZY4slTeaNhJ2XLwx8UrUsBTFygsnMx8tHUnQnWO7XxkvcUlTgVGapcsakEhw+kYvM+32nUuKuu9MA+AcSqSudIXqErFXB+6VJKXBoU1B0jYKAoOKr8Q2hjFYfaSRNzhICiQAAGZFHbgGT36RpjOyqD2KnTzDWbq36Rsne6OacVF0mDz8OC4qySXGVrLoAx06X5iDMOhlb33g4AOYg/hqOHXqYrCWJCq0zM9yVJtxL5joNYumSVFSFGgdmc8DqKEPo+kFklitVE0d++Zj8h6xPxdNePApoTw1NeQgadONFEU9NCTTR44hZUokpZjTqAA371gQUHJmqbzOGU5JpXNxvch+cULmvmI9Do3L8oitQOUFqPTXX3rziJ4cD6Dpx/WBjC5C3AYtlDDk1QwF63/AFiyXiVEqLsagAH1Jp6QuQvevy4jvx/dYJkEVq1fyEFsVDbC48pS77wuacxrDTC40HKoqAKZamtc9aPGWUaXNTXhyv8AKCUzFUL1JHbT2NofYTiMcVMADPolrWatY5P2kgoSKOk1chy/Uu0JcbNVV+XS0VS573DGteETbKpDJeIBsp/UPf2hhKxaQllEBs3GrlPLk14zcicGBBYu/LhXjBGHmVqSQbWqR6n2gTaE0jQLxqCRlUGavoA/5RGTiQkh1VNSxeFCZiXUa004WrB2BnvQXygAkHRyCSPpFdhOIdicUkhkqTU1rd6v2EcwsxyQ4OparVA05mBppA+8lqk30cBnGtIjhZobO6U0IYEA3LtarB+0DYJD+WoAkat78Bx1iAxqeJhLiccAVbwLMKF+7HhWnOF/208F9zEdmV1RmEuqtyatmFBcmObPkLmqSlIJCi1xqWrof00irBJUZYmOB5qqNSRSgVupSOPLSkdwuLKVpAWSwPMhgahqilY2RnZotsCV4hRJQyJbISWDqIoVKY6l7MKCAmLEjzJqxvz5ikU7OXNWASD1a/GG8iVnSxSElwKEh+dXIaIZQsm4CTMUJipSVKYEFQ0BBbjT5UhXtTF5FS5QSh2G6LBqgkPrc8AYc4TcV4Kwy0E5STRQB0PSsAbSQpOEmTzX7RiEyZT0IlS0KLI4BSlMo33TpEuHZ/o1jl+mqXyD7BX4i6G2VKXJ520qov8AsRoNpJMpLFgoEpCSaZt6hJowYktWnOMHPnmWABUsovZyMrO2lSW5Q92HtRakpW5M0HLmO+aBKkhOZ2ATXqkaxtOCStGPZtjnC4Ah91Q3XmZhlKHJdJchlFLUv2aPhPlScOZs9KiMoUgZqKLKIG8ctSKDV2ZzH2L2msFkmgQtBLA0VVTEh3Kia3DqOpJjtvDGdhfEzpQJMpbpVLmJCgEBQZYdIVugZS171iFthtGOnbdGIcrV4LLpLTLUt06lx95wzEAVjuIkTMQgjDlXhy0uU0CgoqKWJDjMQAWBoIH+Gvh84sLHjJlKFaomqdNcxHhIUzEgOW9Y3WysH9nkJl50TDVRmJzAFIdKfOlKhlSGsNeMDgo7K+rKSqxHsXYHhDNMYqbq3t0HpDnEYhKQElibitX4jnziG0MawU4UAxGZqJozqOn5UjNbXmu4zGgUQ3McuYHeJi9ktaHeDxQUpS71COYA3iCOqm15QbPnkoCUs6lJIpr/AIf3jL/C/iLzZXNEu1auW9dP8Q3ExSSAX+8V8aAiheh04ea7UGtlRei4zASlyaqcN90FRNe3tBQSA3rTgHd6fOAAohCiG3SBUtwNANPzppFwmWN726Dy8tKGEMICyK0t6u1I4lRzQOudzq41o3D1tFJxYG8SACCeSeT8eUMA6SokuQxrz9+cWJmMH0fheB5U8KTxASDSukTC9xz78iLN9IAC85JpVmLHpfRoumhktmBrpx0ubwJLA/V2q3ftHJkxwKu3DUi76RIE8Sp3N9L/AL0gJS2NT7dusSmTW5D96/WA/tAL9QOrDpzh0DDpS3Ppxb8+Pyi6RM6v8ifkWhTLmuLtccG007CDJK6AhrA+bT6w6FY7RKdmDuLByQXq7WeJScUJa1OmpSWuGsC7wux2EWuTnRiEylCoSU5nHAOQQR0LxmsFtPEmeiXMmhQKmIAuC9hp+kJU3VlNNJSrRt8btMFhkAITlJv/AJgEYksGs1OA5cBAk6ZU6jj8niM3EUr7Bv2YVBYQV8xpcxQZ/wDT/wAfrA0vEEirub8hxj7xR+OZ3/WFQDE7LlpDlamAIBuwJc2HGB1YaSAogEkhQSWLVoTUAuxhwtaUDOomWBUla1AAVvfs3eDv+3E0K/8AmC2tspB5RpCM5/2qzKcowVydCrCYFAIJnOA1C2lukETcItCWBcX9bCnvzg8bPa81I9Ae/wDDgGdOlJJzEDLd2ZruSKNzMOeLLBXKNChkhPUXZncfjAsKKwywSQRQu/PQt84YfH6kowmypCG/01zfUolB25mYvtGe2xj0T5okygksFBOWpKlZUBVCwLqYXLa6Rov+q6MmIkJ+7Kw+RJ5Bakv3T7RUV4Nnnm0JgM0J4IV3/Zhp8MJzKIyhTpBrYEbr9lH92zZm/wAUKdgRl7j6mH+ysT4U1BcBLZFHRiOh1AMXLaZKZpcYggsKAOH1NhEdu4nDpwM9UuaozjlQZeYMhSmlKYUNUC5BsQF6G7wFzAhcpQIfUgAuw71t0jBY/ElQzfiXmb0J+an9Yygy5my+DkYQYVps1KJiyQcywkhP8RKQgfaJZNFKoUkORdgzaatMpBUS5yihpozNZg7ekYHZUrPMw6TbdWrokeJ209Y0+3Z2YBPiKSom7O/9VCdbQZPaFFfIBt/bCUADxFJmFlUejk96D3irEZZktBzAlSXHYAk8AX4m/SFW08AlJMxSytSqkmgcvSlSf5QaC5DR3ZSyZYFUlJdNvKWD8LgdoSVDsn8P7RMicL5JgKaUqxKK8Xo/N41S1gpSARnzDNVThy6lf0vlQALseJjOoJK0pUmpKEpHhtmIIZQNbUfW94cYJBLBLAqFSO619SWSDppaCQRC1yiQ1cgsTqoUy3qE3660MfTV7uZ3IZI5aOW0YRb9kIAQmrsA1Oz9o4iXulCgzqOazpYU04xnZoAeJU3u3PkYpnCrCoNe99bW94MVLSzhi9NXp2pAs4MXegLcaW+bRSdioNkIYZX+6W9BZxFYmOGsS4PQcOr/AD4QMqaz1o3ev6RLDzQBZyqpBfiQBTkTDAaInFMsEC7AcjqRzAjvgsm3OlNbEddYDRid2g5GjsLgjq/tzjn20p5po5qT/kxLGX4qSTvaC/5n/EKJ81lHqD6N8oYSMeFINUk2uAQ/H14QomoJPID6jTrDiwZJE25el+135www2IzZE3T0vyfWzd4VBZBArVr8y7D0f2jQbLQEgUCXoS9AH4nm9RWsMkuxOOCJeVZABzBi4ckAgKKWoN6Efw/KSpa5rOUtpbNupIOhNRzrwj74o2iZTITkmJWDnzA3CkqoxBT6uWELZ20lTkSRLlCQmUN7wyWmTfxl6uwsSWroWhRxU7NJZrh1NJNc60/fyipEwKOp0t715QKMVmCUr3VvRrK9GofYx8qWrzcWbnFuNGSlYZKT5j8/m2sUfakfzf2xXLnh+Q97h6869Gi3x5nD5/SJGNtoyc4l1KgVLS50eXSjMXLEP+HuNO2iZKUJKq5AruMzX59ofycL4gYKrnlrSF0coKkqGZspdK1M5ulI1jA/EuGn+MEJkzMqEIQCEkhTIDnMzEh8prdB4x08LJ9KdmPIiskKGUzb380L9obQnzglEpKli68t7gJBJsHc+nKF8r4exqqpw8wj0+rxqfhjBmRKyzAAtRzKcs2gS7tQVZ2BUecdnN5qnjpbOfBx+jsRplnZ5RilgTJomo/hlwkZTnv5l1SkvTTiYZ/HW3/tc0LSlT5QhilKSWKj91awRvNfQww29sYYkIClMlKipWVSVE0LJcGl73jGbVl5FKS5AzKBtUA5WJ40qKGPOxvtt+nWxPjJoJDaPWHOzsPmlImKaWgFTzDfdYnIl3mFyBQZXICiHjPqQCcqUkklhz4BhHpmythIkyCliVZTmUGJSpSd4JpugsR3N4pyp/slItXh5SApSDldKlpCVKagKgLu3G16xgcYEqyJzBJAJOYli5vQHLYBuT6ltPiJeKEtSKJU6UJCAg+LukkBYAAypJ3WAJcixhfgdgoW82euiShAlId1kv5iDuJ7k1sATEvrH9lqM5MM2DhfCzTVFCmAlobMCAEhyy0pLEBNQ494IWqaslIKUhs82YqglIbMEk6qKasK1bWATtcqxCk5QUJSpwA4DZWej5dK8WgfFmZiVmWwCUOVMN1JNVFndSidSXPGJad2wAjiULUqaRuJSGFN1AokHQrWR5balwGgcYlXieMt0iYcoDkbvJqsKB73hjIwKJSAZoISC6JZNVmxmKarfdA6wmx+IMyZnVpRI0AHCGidhq0pKn8TeTVl5lKDG6FAF2PyjV7AxqMuYnMCwCwkhwA1mpUGn1hRO2aoCUguM8tKxlEsEqypzA0dSgoiruygeJhlsOUnxPs6iFkArKmAUMpSDmyHeqUjMa01BcTLaKj6NMZtNBomZZuGlfygZQJRq9QU0qGSw9zDFWHLO/FvKPR3AfrAeLxiUhASgqVdgSRzJIBBFPWML/BpdegE3E7rAsdRwH5ejWgKdiqMpy5FXO6NKHrXlHdp+ZByTAlRYuksTQkA2dja9Q7QJilha6AgAJuDUgM4cVDN3jSKE5KghU0gFIuSbcjre4gjZyCosocHBLaNrqeF6dIVlXmLsXKRyJUzt0zdoMwKshISoNcq8oZtXZukUA8myAogAgVDhkgDSlOES+yMRWjsfKGPC1YhIQAnfKFDQueWrN7vEcZikJygAu9QCz0sOBjN2UBTmExSSQ4BykUYAUa+jRWlkpdvNe3AuBo9q2HF4o2kUrIcZVJ+6L0Jb1atYgrHKCnvo2gNW5RSTEyKZhC6vUN0AAHHVhDNUweHMJO4kVJroKnk9oFQjMFMkOGqCKHnS1+UcxqCZJlJG8opToA5VxNgAAH6w1t0J+EfiRMqYaL3gxVRxl0Lgc+xig7Qw0mWEpmFRSC26reOpLpav0iczCSZKSgLKqVIHlYjnWoPCjau6PF7MdKpiH8MWzUe1g5a7176RsYl+dS0GY7qW5N6VJAHT6RqMQTkChchyx4iihTUmo5c4xuBmfwilKVP+J6APdiw4ipjX7FxAMqWaBtwmzsCLGzhjyrEzKh6CzFMg2JVRuQJ5i6n7QUMYOJ7/rA2MWAVICjRKUjRgwYjUliTUCIJkyGH6/WIRbN4iaLKSkBwd1Je/JQPtEFsBuKWAdFCnQDXoYpSlrKUGrW3Y0i0YcsAFED9349BEWPqE/ZVKQCmVmNQ/hIS/Ohf2MCoIDukBQLEZUg9LflBEvAOk5STxOW3YHtAq5RSahYPEgj8nh2KiSJSKZksdD4oSD2BPaPL9uznmL1qavo78Dx5R6BtfGzESlkrJPl8zh6gWFSI8wnklVmc3rXXWNsW0ZyG3wTg0rxIKvupKwGeoISKOLO/UCN5tJWRKZYYmqiQzOW/ID3vHnvwbOIxWZyGSoAgO7hgC9hq/KNPtHFEu5cnWPU/j+H9Sf1ZeLz9nHyc3WPRev8A4Cz8apJJSoihFNQbj98Is+E9pJlrTLzBCxMVNQV1SZnh5Ui4KS71JL0HVNiptzCPETXju52PFJfctk8Wc4eM9Ox8pKULSlISVPmBDEqLk56VOYxndm7JnzRl/jJSkkkAISkK5qcE6tQ+kS2LtdS8OJeJLgbsqaKrSGbKof8AyIGj7w0J8sbrZOBT4Kpy2IV5GVmS2UOpJaxU4f8AlB4R5+fHGajqqNHklC2tmA2vs5SUkJKSB5lKJUSW8ubLlDcMxvGdw+GK5iZYFVKCXDalunctD/buJAWSGDOzCv8AcawT8F7JK5ipl1pG6l6h6FTNvCrfOOXJijBOi8U5TezSbT2TLnSQhTHLlKSQoMoJYZmLs1DyPSFUlKkLR4pyS1ACXLy+YspyopoCSnMSXNaApDB+pOVVAc3A0rzpyeEPxkgiUVBaklW4WJGcMshJbhvGo4xyYscpJy+EdcpRTS+RxgRKWoBLElPJ0oDCubygOBYFzpBE/AZBmSvd6AluNjQkae2vm2xJ0wzZIBW4mpsosylAF0s3Fzw6R6licUlEt12JAYi70ZiKsH7R6GPjY82J9VTX+zlnlnCdN2mJ1SlrQElRYFQyupQIJqAKpS9SQ3pA3/aQXGVIpoedy4d/blDhRGlbNccBoC2kDqnEHKUkG4D0jyZdoun8HWqe0KsTsZKhlMsFjmFVB1cSUj69I5h9gAmjpPI5g73BLK7wfM2iEeZJBOpdu6RWunvFStsy6AzC18uRRfk8L7gpegszYxG6JjgcSoke9fSKV7MIAUADV60B5cbekNpm1pDJJXd2DV5Ogmg9O8fK2pJocxJPKjehr0aC5fgdIRzNnqO6Uy5YUQM1CUvVVEsS3AetWhfjdkL8iMpZ96ocFgLhwL05RrZe0pBNV8nY/MgUi55amAU7UVvE1tUVf9YPqS/AlGjH4fZs5JLJBHFJetndrRXtE+GUeIq9XFSwSQ4Gt+Vo9BOFISEuwuwDDhcE6C4s51cR5x8azyZ17JCSkkOkgAkFiRc319I0xvsxS8BMRtCUJilJUlT1bIpKXNyxrerQFjsYqaxVOSdAkJygDgBaAFriBjcyH3w0CSpLXcCtlAEilnYKbpDXDyhLCgKbxINTRi5f2aCPhvZ3hyAV3WRMIIs1Uu/Kvr1gpG0UJLqkJWh3LLKVKAoLuB0pc1jsf8fllj7L52Yx5EFKgTIFBiplUY0L6k0HFxyjoSeJPrGkkeFiR4gDoBCcgBGVSUJSzFwCcoOr1Ll4co2Nh2FfY/8ArHmS+2Ti/Udq2rQCJoFTl9h8w0E4WehQfOkEEuB+6wHNw7iyX1U7k8uAbjETs4EEqKa/dIPzIYxHo7L8f8SSsPRKnJ1NWHKFI+MJCiN1ZUpTCpPIUNnOgiOM+HpK6EH/AGliORelYq2b8LIQcyTNzVupJbQswD9YpVWyW2CfF20f4gl5iEiWVEJYVcsTe7CMjLwippm5boQVkcWUnMA3JT+hgzbi2xU+pUEEIBOuVhxOr6m8PPgjZyvCVOchUxWUUzbqSXJrR1E/2846L6QMfWZ/Yu1kyU5fDck1UCxP+IPm45KnymvCzQD8SbDXh5hZKvDNUrCSE8xcsxpfhAuACVgha0oIDgksDUBhz/X07eP/ACGTFHr7ExnxoTd+M+xk56PAKQ5D2g/HbOWkZspI4hlD+5Lju0DyArKWArqUuoDlwflyq0Vn5KyK0OOLpphuExC1lMgAKJIRL5knKkdyI9V2/MGGwyMOkuJaEoelWDEnqXPrGK/6Y4DxMUZy07shCl5rDxKJTyDAqPLKOUEfGO2RMWUIUFHjVk9CRvHnpEYZSlXYzz+0jOTpoKyo2TXqdIYbMzqnoEosoF34JHmJ4hrjV2hHiCxSH1zeunaN38NYHwklai0xbtZwnQDrQ9uEGXMoRlZWKGzTJnLZiRVx5yaWsXHaKcds6XOQUKY1csapIeoYuDasUmUC2Ym4F2Hdj84WfEuxlLl+IkOUVSU1dOopb9I5OLncHT8Z0ZYOW0Fpl4TBJKiUpJGpzrUOFXPb3jJ7U2+qfMfyoHlT/wDY84QzJbVDB7/OIyzHpRy1pKkczxr17PRvhvFoWAFkJIFFEO3K4hzPwSFJyiaC9gQEjo+Y/KMH8LlS5qUh2uSPwip+nrG8Usavr96nzjg53XumvTo46fWmL1fC6TZS1l+AygakHxA/CoECI2MCn/RBqxaakueD5lAH0h5IxSgPOW5OKelYIXPSyXGY1ZRevEVS5HrHIpG3Uyi9jZQ5lqFqFj8r+kTlSZQUxQz8SRbSmg+caqZtMkVSktxt2BD+oj6XtNLb0uWTxbL7fqITa/IUZxEpDnLKryWpDvY77OebGLEykkDPKYCm9MzAca1PyhpOxAVRgx4M3uqkQWhCvuDSu/6NVomxg8pKRRMvKLuHAe92r3jzD4lmleImkmmZSU1PlBYNrHp2LQhCFLISyEqUCyaAB9Y8fxM4vzNzcvrXrGmJesibBZhrDb4d2f4swZh/DRvLeg1Yep9nhQxhjJnKEsISSEqCiptS5FfRu/OOqDjGScloyabVI3GNxyTupUCVajg4BbS5FODwox2Ip09oWStrThL8EzJhQLJzkpDVDBThNeDdopxGKzDNaPWwc9T7d9P4OSfG61Ro/gacr7UoNumWrPwo2Un1cDkTHo42en8KYznwd8OmXLQVIZc1lLUQ+VFSlI0ByuequUekpwxAYSw3QR4XLX1sraO7G+kaMWcQkUXlOt0v6UiaQg2zDrMFP+JA7x9JnhJqolQv/EccgE0aJzQc1SoCrJIA9Q4GnWOa2bpIrU9nSTzAJ7h3hhs7CzpziUoEgFt4hJawcM1eRgIMHBelN7K49jAhwOcupU1waZVKp/ath0aBNiaPNfibCTJeImpmoMuYVOUVLuXdJ+8+hDg8Y9LwyJMjDy5JUoplpZgpdTcuApnKnJAEC4nZCVAeJ9oWEVSVqmODqU5iWgbFSZEpkqXMl5hRySDoammUWeNpy7aRnGNBWOxkmbIVKTh8QrxGDibJTlYgghOYVcDzA+keVrkjMSHKAaEsSe1Gjb7XxGGkyikLWtSnDbuo8z8PQO1HjDTJrJe5fvzMXj8FJl+zMMZs9MsKyJVVZdhkF3a/AcyI9Gm4PCrGcplEoATlzqysAwBFAQBxEI/hPYi0Sk4ggBc22Zw0v7tHALnevomNJkbzIkkV0SrjVk/qOcJ7l1Q1pWyqdiQlGVKQgfgQU5WuxBBSelL3jI7WxTrLIGgYs/CrUHQQ72hi9wkmj2GvARlp+JTLmIK0ggKdQuKv7i8esoLFFHmKTyTbAMWmtta8Y9Q2NMEyRKUKnInM2a7ZVbqSGqDePONoyTmJoRcNTtyjX/B88KwykEKJSVWUElixGoJqTHFyY3Gzrwy3RpylLkMKaAkG9lZnA9Xj77FYjh91QtwYAAxRhFIapWGr5kk05rXQdotlYqW5YLWT+KZu/wD8yRHBR1mW238LzjMJky1lKnJDWPo94Up+FcSVBJl5X1mKEsDqVfIOaGN0FJzORLCW+6CDfiouS0EypoYlIHVh86Pp+xHQuTJKjP6abF2yNiJkICRlUsgZlB1urhutuirD11hoZIfeKKaBCwW4ebjpAswpV5lDUszkd1N2i4SQAMqgeQltXqFV9DGDbk7ZpVeEyngFHon5OXji5KHux1LGvIvfvFZwBIzlC2pYrT7Ozc4lJlNqkC7Eq/Iwg2dVLQHYgnjZuFh8zHykA/eSn+pY/MUgnDyNfDQoVqxJ9GVUdYjMChUyyg8kqSB6pNIKAHThwzhZJDVGQjoSLRxSS9TfUj1PWLjhSpgAknrnPbM5iZOQZXWAdCgjq7hQMFAZ/wCNVhGDmmm9lRQu7q6ACgMeSTF8BGs+OdvCeoSJeUy0KcqCQMy2I4WFe5ij4D2F9pxAUrL4cplKzEBzXKkPetSOAMbwVLZnLbL5/wAFzfs8uYh1TCMy5d2uQEkC4DOCbv0hOvBzJAQZ0tSUTHKSaGjOQDUXFC1493lYSZqc3BSmV2Zqd4y//UPYq52FWoJJXK/iAsHIHmsr8Lm33YSm3phVHnMjDKXvIAmDiCHFGGYO4hr8O/Dq5sxJXJX4YIKnSrescrNVywPrGPwszKtKj91ST2IMfohcuUtXmUK0sQXNBdzBK0PsmS2Lg0pSVEZVGjGhYciaOXhrl5nuPpFWISkhn3QB35cYqyo5doSshiCSkofwyp/5Ey+Otj7R8FTSd5KlD+daq9mA/dIfqwygCQpLj+T6KEUYXDrmJKvEysSN3P8Ams/KIo0sWScOlQbwZQ0u3p5fpA68CgVOUAU3FB+5DCHytlEKczM39Wc+2dh2izEEy0unKw0Yjsx+bwUFiGTJl6Zv6lTVevkWAY7tDY0jEIyK8OtilW+k8UkKNeRcHWLsRtnKcqpYU/Nu7gvFM9cpbvKaoFFceIyse0FDMJtf/pxPSVKkzEzEtYuhfTVJ/uHSEOwfh1c/EpkzNxKazCoFLJFSDmZiSwHWPXFbLky0ZvDSocFBz3t7QLh8MiYKJCBoE6f3PF92S4lMzAJQ6mlkcE0fTVgGgLauKBQyApzQ7zj6fOGE3ZUsGudTcVlu0I9tzhLUEJTRnuT8424kU8qsx5MmsYo2ktMtIUqpHlTz4mMbtIqUcxLu79YfT/4k1IUSxNWMaLDfD+EJYySf6lqV7Ex2czLukYcXHSszG0E24EJPsIY/BM9SZq0MSFJJYPcEXABehMUfFITLKkpFErKRXSOfBW9iUA6hQ9MpiciTjX+B47s9IkiWpG8EpbjMUlugKC3aOowgukyz/v7/APxfKInCpFL+gHyi2RJAFLcI8+jtKjK3qIHUJYd0gRJUgqIcJJHCnsoRfZuagnvFW1cQEMhs1RfK1nqMtYnQFsvFBynMlrMlAURydKRFgkymqK/0qB7hUBp2jRsvvy6fJoICsoBAAelMwb1CnMCQHxk1BBCK3Kpleu/SPly0q80xINAHzDvmNTzeLV0Tr/cov/cTFmFTuu5tYBKR7JgURWynw6MFG9wU0GjkTHjqcxP+oSB+FSEnu8EKlaqJUGsW/JnhcraDDMEkVZgqnYgiHQ7CZqAwrO5VlH3itMkT8PMTIxJC96UpClBJlLqkZ8j5Um4UA0UStpqKv/zr/thXPwstaytPiS5oLeKhYCyOC91lirbwMCSE7PLNq4JciYuVMSQpBIPChLsdRHrPwvsLwMLLCXJWkLWQoB1EfICnpGYnzkHELws1KlLek5CyhTEWUlWdCrXYeka+XjFIGXRLCjh6NWLltEIbYdISPIeZExz/AMSPnEcZiz4UwozFkKNVKNcpYHfNIAG0FM/zL/MQt2x8UKkLw5MvOla1JUkrNU5GYO4FSDbRtYmirPHDLNA1TQDUmzd4/RsjMmqgWHFSVl7UYCMPtTGS5s6UfBSkpNPLQAhkjKgMkG2tSXeo2WBnlQUojUak8eJMVIlBnjuefRvziQm8x+/WOS5YbqHieT91+sSM/9k="/>
          <p:cNvSpPr>
            <a:spLocks noChangeAspect="1" noChangeArrowheads="1"/>
          </p:cNvSpPr>
          <p:nvPr/>
        </p:nvSpPr>
        <p:spPr bwMode="auto">
          <a:xfrm>
            <a:off x="155574" y="-2335855"/>
            <a:ext cx="2496185" cy="24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90" y="4209790"/>
            <a:ext cx="3218900" cy="2287113"/>
          </a:xfrm>
          <a:prstGeom prst="rect">
            <a:avLst/>
          </a:prstGeom>
        </p:spPr>
      </p:pic>
      <p:pic>
        <p:nvPicPr>
          <p:cNvPr id="4102" name="Picture 6" descr="https://smallgirlbigchina.files.wordpress.com/2012/04/u262p4t8d3769473f116dt201203240252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34" y="2653315"/>
            <a:ext cx="4214244" cy="27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– </a:t>
            </a:r>
            <a:r>
              <a:rPr lang="en-US" dirty="0" err="1" smtClean="0"/>
              <a:t>Chengguan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6024"/>
            <a:ext cx="810068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Urban </a:t>
            </a:r>
            <a:r>
              <a:rPr lang="en-GB" dirty="0"/>
              <a:t>Administrative and Law </a:t>
            </a:r>
            <a:r>
              <a:rPr lang="en-GB" dirty="0" smtClean="0"/>
              <a:t>Enforcement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City Urban Administrative and Law Enforcement Bureau of P.R.China's bad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8" y="88612"/>
            <a:ext cx="1619472" cy="18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timeinc.net/time/daily/2009/0905/360_bully_05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9" y="2088683"/>
            <a:ext cx="4439286" cy="28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2008_china_chenggu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26" y="2067416"/>
            <a:ext cx="4048402" cy="28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3.doubanio.com/lpic/s2450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13" y="3694035"/>
            <a:ext cx="2071910" cy="30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52" y="3742127"/>
            <a:ext cx="2069845" cy="29595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57675" y="5336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“China has pledged </a:t>
            </a:r>
            <a:r>
              <a:rPr lang="en-GB" b="1" dirty="0">
                <a:solidFill>
                  <a:srgbClr val="252525"/>
                </a:solidFill>
                <a:latin typeface="Arial" panose="020B0604020202020204" pitchFamily="34" charset="0"/>
              </a:rPr>
              <a:t>not to be the first to use </a:t>
            </a:r>
            <a:r>
              <a:rPr lang="en-GB" b="1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Chengguan</a:t>
            </a:r>
            <a:r>
              <a:rPr lang="en-GB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at any time or under any circumstances in order to keep world peace and stability”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0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– Corruption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64476" cy="4755928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Confucian </a:t>
            </a:r>
            <a:r>
              <a:rPr lang="en-GB" dirty="0"/>
              <a:t>concept of </a:t>
            </a:r>
            <a:r>
              <a:rPr lang="en-GB" i="1" dirty="0" err="1"/>
              <a:t>renzhi</a:t>
            </a:r>
            <a:r>
              <a:rPr lang="en-GB" dirty="0"/>
              <a:t> </a:t>
            </a:r>
            <a:r>
              <a:rPr lang="en-GB" dirty="0" smtClean="0"/>
              <a:t>(government </a:t>
            </a:r>
            <a:r>
              <a:rPr lang="en-GB" dirty="0"/>
              <a:t>of the people</a:t>
            </a:r>
            <a:r>
              <a:rPr lang="en-GB" dirty="0" smtClean="0"/>
              <a:t>")</a:t>
            </a:r>
            <a:endParaRPr lang="en-GB" dirty="0"/>
          </a:p>
          <a:p>
            <a:r>
              <a:rPr lang="en-GB" dirty="0" smtClean="0"/>
              <a:t>Bribery</a:t>
            </a:r>
            <a:r>
              <a:rPr lang="en-GB" dirty="0"/>
              <a:t>, kickbacks, theft, and misspending of public </a:t>
            </a:r>
            <a:r>
              <a:rPr lang="en-GB" dirty="0" smtClean="0"/>
              <a:t>funds: 3% GDP ($300bn )</a:t>
            </a:r>
          </a:p>
          <a:p>
            <a:r>
              <a:rPr lang="en-GB" dirty="0"/>
              <a:t>As of 2015, </a:t>
            </a:r>
            <a:r>
              <a:rPr lang="en-GB" dirty="0" smtClean="0"/>
              <a:t>'netted</a:t>
            </a:r>
            <a:r>
              <a:rPr lang="en-GB" dirty="0"/>
              <a:t>' over 100 high-ranking officials, including about a dozen high-ranking military officers, several senior executives of state-owned companies, and four national leaders</a:t>
            </a:r>
            <a:r>
              <a:rPr lang="en-GB" dirty="0" smtClean="0"/>
              <a:t>.</a:t>
            </a:r>
          </a:p>
          <a:p>
            <a:r>
              <a:rPr lang="en-US" dirty="0" smtClean="0"/>
              <a:t>Ranking improvements?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414670" y="2083987"/>
            <a:ext cx="7974418" cy="404037"/>
          </a:xfrm>
          <a:prstGeom prst="rightArrow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20568" y="2573075"/>
            <a:ext cx="126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corruption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0752" y="2573075"/>
            <a:ext cx="123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corruption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873269" y="1287396"/>
            <a:ext cx="1648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Thailand,</a:t>
            </a:r>
          </a:p>
          <a:p>
            <a:pPr lvl="1" algn="ctr"/>
            <a:r>
              <a:rPr lang="en-US" dirty="0" smtClean="0"/>
              <a:t>India</a:t>
            </a:r>
            <a:endParaRPr lang="en-US" dirty="0" smtClean="0"/>
          </a:p>
          <a:p>
            <a:pPr lvl="1" algn="ctr"/>
            <a:r>
              <a:rPr lang="en-US" dirty="0" smtClean="0"/>
              <a:t>76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87481" y="1287396"/>
            <a:ext cx="2147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Argentina,</a:t>
            </a:r>
          </a:p>
          <a:p>
            <a:pPr lvl="1" algn="ctr"/>
            <a:r>
              <a:rPr lang="en-US" dirty="0" smtClean="0"/>
              <a:t>Ecuador</a:t>
            </a:r>
            <a:endParaRPr lang="en-US" dirty="0" smtClean="0"/>
          </a:p>
          <a:p>
            <a:pPr lvl="1" algn="ctr"/>
            <a:r>
              <a:rPr lang="en-US" dirty="0" smtClean="0"/>
              <a:t> 107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-276446" y="1287396"/>
            <a:ext cx="2009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Somalia, </a:t>
            </a:r>
          </a:p>
          <a:p>
            <a:pPr lvl="1"/>
            <a:r>
              <a:rPr lang="en-US" dirty="0" smtClean="0"/>
              <a:t>N Korea, </a:t>
            </a:r>
          </a:p>
          <a:p>
            <a:pPr lvl="1"/>
            <a:r>
              <a:rPr lang="en-US" dirty="0" smtClean="0"/>
              <a:t>167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720568" y="1564395"/>
            <a:ext cx="164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Denmark</a:t>
            </a:r>
          </a:p>
          <a:p>
            <a:pPr lvl="1"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379659" y="1564395"/>
            <a:ext cx="97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UK</a:t>
            </a:r>
          </a:p>
          <a:p>
            <a:pPr lvl="1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100304" y="1564395"/>
            <a:ext cx="164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Israel</a:t>
            </a:r>
          </a:p>
          <a:p>
            <a:pPr lvl="1" algn="ctr"/>
            <a:r>
              <a:rPr lang="en-US" dirty="0" smtClean="0"/>
              <a:t>32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43751" y="1564395"/>
            <a:ext cx="164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dirty="0"/>
              <a:t>Spain</a:t>
            </a:r>
            <a:endParaRPr lang="en-US" dirty="0" smtClean="0"/>
          </a:p>
          <a:p>
            <a:pPr lvl="1" algn="ctr"/>
            <a:r>
              <a:rPr lang="en-US" dirty="0" smtClean="0"/>
              <a:t>36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034465" y="1564395"/>
            <a:ext cx="164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Sri Lanka</a:t>
            </a:r>
          </a:p>
          <a:p>
            <a:pPr lvl="1" algn="ctr"/>
            <a:r>
              <a:rPr lang="en-US" dirty="0" smtClean="0"/>
              <a:t>83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84740" y="1287396"/>
            <a:ext cx="2147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Uganda</a:t>
            </a:r>
          </a:p>
          <a:p>
            <a:pPr lvl="1" algn="ctr"/>
            <a:r>
              <a:rPr lang="en-US" dirty="0" smtClean="0"/>
              <a:t>Kenya</a:t>
            </a:r>
          </a:p>
          <a:p>
            <a:pPr lvl="1" algn="ctr"/>
            <a:r>
              <a:rPr lang="en-US" dirty="0" smtClean="0"/>
              <a:t> 139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024797" y="1564395"/>
            <a:ext cx="97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16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779242" y="1564395"/>
            <a:ext cx="164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France</a:t>
            </a:r>
          </a:p>
          <a:p>
            <a:pPr lvl="1" algn="ctr"/>
            <a:r>
              <a:rPr lang="en-US" dirty="0" smtClean="0"/>
              <a:t>23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034465" y="2486661"/>
            <a:ext cx="164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>
                <a:solidFill>
                  <a:srgbClr val="FFC000"/>
                </a:solidFill>
              </a:rPr>
              <a:t>China</a:t>
            </a:r>
          </a:p>
          <a:p>
            <a:pPr lvl="1" algn="ctr"/>
            <a:r>
              <a:rPr lang="en-US" b="1" dirty="0" smtClean="0">
                <a:solidFill>
                  <a:srgbClr val="FFC000"/>
                </a:solidFill>
              </a:rPr>
              <a:t>83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5576" y="1564395"/>
            <a:ext cx="2147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/>
              <a:t>Russia</a:t>
            </a:r>
          </a:p>
          <a:p>
            <a:pPr lvl="1" algn="ctr"/>
            <a:r>
              <a:rPr lang="en-US" dirty="0" smtClean="0"/>
              <a:t> 119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666725" y="1564395"/>
            <a:ext cx="97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HK</a:t>
            </a:r>
            <a:endParaRPr lang="en-US" dirty="0" smtClean="0"/>
          </a:p>
          <a:p>
            <a:pPr lvl="1"/>
            <a:r>
              <a:rPr lang="en-US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8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9" grpId="0"/>
      <p:bldP spid="22" grpId="0"/>
      <p:bldP spid="23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576" y="3241920"/>
            <a:ext cx="2963549" cy="160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Advert…</a:t>
            </a:r>
            <a:endParaRPr lang="en-GB" dirty="0"/>
          </a:p>
        </p:txBody>
      </p:sp>
      <p:pic>
        <p:nvPicPr>
          <p:cNvPr id="7170" name="Picture 2" descr="CUCOS Concert websit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4" y="1240835"/>
            <a:ext cx="5375795" cy="38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994" y="5465985"/>
            <a:ext cx="5209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373737"/>
                </a:solidFill>
              </a:rPr>
              <a:t>When</a:t>
            </a:r>
            <a:r>
              <a:rPr lang="en-US" dirty="0" smtClean="0">
                <a:solidFill>
                  <a:srgbClr val="373737"/>
                </a:solidFill>
              </a:rPr>
              <a:t>: this Sunday 13</a:t>
            </a:r>
            <a:r>
              <a:rPr lang="en-US" baseline="30000" dirty="0" smtClean="0">
                <a:solidFill>
                  <a:srgbClr val="373737"/>
                </a:solidFill>
              </a:rPr>
              <a:t>th</a:t>
            </a:r>
            <a:r>
              <a:rPr lang="en-US" dirty="0" smtClean="0">
                <a:solidFill>
                  <a:srgbClr val="373737"/>
                </a:solidFill>
              </a:rPr>
              <a:t> March, 7:30pm</a:t>
            </a:r>
          </a:p>
          <a:p>
            <a:r>
              <a:rPr lang="en-US" i="1" dirty="0" smtClean="0">
                <a:solidFill>
                  <a:srgbClr val="373737"/>
                </a:solidFill>
              </a:rPr>
              <a:t>Where</a:t>
            </a:r>
            <a:r>
              <a:rPr lang="en-US" dirty="0" smtClean="0">
                <a:solidFill>
                  <a:srgbClr val="373737"/>
                </a:solidFill>
              </a:rPr>
              <a:t>: West Road Concert Hall, Cambridge </a:t>
            </a:r>
            <a:endParaRPr lang="en-GB" b="0" i="0" dirty="0" smtClean="0">
              <a:solidFill>
                <a:srgbClr val="373737"/>
              </a:solidFill>
              <a:effectLst/>
            </a:endParaRPr>
          </a:p>
          <a:p>
            <a:r>
              <a:rPr lang="en-GB" b="0" i="1" dirty="0" smtClean="0">
                <a:solidFill>
                  <a:srgbClr val="373737"/>
                </a:solidFill>
                <a:effectLst/>
              </a:rPr>
              <a:t>Tickets</a:t>
            </a:r>
            <a:r>
              <a:rPr lang="en-GB" b="0" i="0" dirty="0" smtClean="0">
                <a:solidFill>
                  <a:srgbClr val="373737"/>
                </a:solidFill>
                <a:effectLst/>
              </a:rPr>
              <a:t>: £6.50 for students, £8.00 for standard</a:t>
            </a:r>
          </a:p>
        </p:txBody>
      </p:sp>
      <p:pic>
        <p:nvPicPr>
          <p:cNvPr id="7172" name="Picture 4" descr="https://cucos.soc.srcf.net/wordpress/wp-content/gallery/2012eastern_rhapsody/img_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8" y="180753"/>
            <a:ext cx="2863333" cy="21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ucos.soc.srcf.net/wordpress/wp-content/gallery/2012eastern_rhapsody/img_0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8" y="2445355"/>
            <a:ext cx="2863333" cy="21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ucos.soc.srcf.net/wordpress/wp-content/gallery/2013_chapters_of_life/large_41ls_39e500008f8711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7" y="4797141"/>
            <a:ext cx="2863333" cy="19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370" y="382356"/>
            <a:ext cx="502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Advert…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9244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</TotalTime>
  <Words>202</Words>
  <Application>Microsoft Office PowerPoint</Application>
  <PresentationFormat>On-screen Show (4:3)</PresentationFormat>
  <Paragraphs>95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Theme</vt:lpstr>
      <vt:lpstr>Behind Mr. Six</vt:lpstr>
      <vt:lpstr>Cast – Feng Xiaogang</vt:lpstr>
      <vt:lpstr>Cast – Wu Yifan (Kris)</vt:lpstr>
      <vt:lpstr>Culture – Hutong</vt:lpstr>
      <vt:lpstr>Politics – Chengguan</vt:lpstr>
      <vt:lpstr>Politics – Corruption</vt:lpstr>
      <vt:lpstr>Advert…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Spoiler-free background of the top Chinese film:  Mr. Six</dc:title>
  <dc:creator>Kevin Wenliang Li</dc:creator>
  <cp:lastModifiedBy>Kevin Wenliang Li</cp:lastModifiedBy>
  <cp:revision>29</cp:revision>
  <dcterms:created xsi:type="dcterms:W3CDTF">2016-03-08T21:11:46Z</dcterms:created>
  <dcterms:modified xsi:type="dcterms:W3CDTF">2016-03-09T22:39:01Z</dcterms:modified>
</cp:coreProperties>
</file>